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1-4.png>
</file>

<file path=ppt/media/image-1-5.png>
</file>

<file path=ppt/media/image-2-1.png>
</file>

<file path=ppt/media/image-2-2.png>
</file>

<file path=ppt/media/image-3-1.png>
</file>

<file path=ppt/media/image-3-2.png>
</file>

<file path=ppt/media/image-3-3.png>
</file>

<file path=ppt/media/image-4-1.png>
</file>

<file path=ppt/media/image-4-2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media/image-8-3.png>
</file>

<file path=ppt/media/image-8-4.png>
</file>

<file path=ppt/media/image-8-5.png>
</file>

<file path=ppt/media/image-8-6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4" Type="http://schemas.openxmlformats.org/officeDocument/2006/relationships/image" Target="../media/image-1-4.png"/><Relationship Id="rId5" Type="http://schemas.openxmlformats.org/officeDocument/2006/relationships/image" Target="../media/image-1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3" Type="http://schemas.openxmlformats.org/officeDocument/2006/relationships/image" Target="../media/image-8-3.png"/><Relationship Id="rId4" Type="http://schemas.openxmlformats.org/officeDocument/2006/relationships/image" Target="../media/image-8-4.png"/><Relationship Id="rId5" Type="http://schemas.openxmlformats.org/officeDocument/2006/relationships/image" Target="../media/image-8-5.png"/><Relationship Id="rId6" Type="http://schemas.openxmlformats.org/officeDocument/2006/relationships/image" Target="../media/image-8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9165431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5486400" cy="9165431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179106" y="507921"/>
            <a:ext cx="7758589" cy="159329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6273"/>
              </a:lnSpc>
              <a:buNone/>
            </a:pPr>
            <a:r>
              <a:rPr lang="en-US" sz="5018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부품이 환경에 미치는 영향 분석</a:t>
            </a:r>
            <a:endParaRPr lang="en-US" sz="5018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9106" y="2378273"/>
            <a:ext cx="7758589" cy="4708803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6179106" y="7294840"/>
            <a:ext cx="7758589" cy="83153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182"/>
              </a:lnSpc>
              <a:buNone/>
            </a:pPr>
            <a:r>
              <a:rPr lang="en-US" sz="1455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산업은 현대 사회에서 필수적인 역할을 하지만, 동시에 환경에 많은 영향을 미치고 있습니다. 이 프로젝트에서는 자동차 부품의 생산 및 사용 과정에서 발생하는 환경 영향을 분석하고, 이를 최소화할 수 있는 방안을 모색하고자 합니다.</a:t>
            </a:r>
            <a:endParaRPr lang="en-US" sz="1455" dirty="0"/>
          </a:p>
        </p:txBody>
      </p:sp>
      <p:sp>
        <p:nvSpPr>
          <p:cNvPr id="8" name="Shape 3"/>
          <p:cNvSpPr/>
          <p:nvPr/>
        </p:nvSpPr>
        <p:spPr>
          <a:xfrm>
            <a:off x="6179106" y="8348067"/>
            <a:ext cx="295513" cy="295513"/>
          </a:xfrm>
          <a:prstGeom prst="roundRect">
            <a:avLst>
              <a:gd name="adj" fmla="val 30939707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86726" y="8355687"/>
            <a:ext cx="280273" cy="280273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6566892" y="8334137"/>
            <a:ext cx="992029" cy="323374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6"/>
              </a:lnSpc>
              <a:buNone/>
            </a:pPr>
            <a:r>
              <a:rPr lang="en-US" sz="1818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by 수오 이</a:t>
            </a:r>
            <a:endParaRPr lang="en-US" sz="1818" dirty="0"/>
          </a:p>
        </p:txBody>
      </p:sp>
      <p:pic>
        <p:nvPicPr>
          <p:cNvPr id="11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272070"/>
            <a:ext cx="555498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데이터 수집 및 전처리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52186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데이터 소스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091226"/>
            <a:ext cx="31563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KOSIS, 에너지관리공단, 환경부 환경통계포털 등의 공공 데이터 포털에서 자동차 부품 생산량, 에너지 소비량, 탄소 배출량 데이터를 수집했습니다.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52186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데이터 전처리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091226"/>
            <a:ext cx="3156347" cy="166628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결측치 처리, 필요한 변수 선택, 데이터 스케일링 등의 전처리 과정을 거쳤습니다. 특히 StandardScaler를 사용하여 데이터를 표준화했습니다.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521869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분석 방법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091226"/>
            <a:ext cx="315634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카테고리별 평균 값을 계산하여 비교 분석하는 방식으로 데이터를 분석했습니다.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804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833199" y="1491734"/>
            <a:ext cx="6049804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지표 분석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1144310" y="2519363"/>
            <a:ext cx="44410" cy="4218384"/>
          </a:xfrm>
          <a:prstGeom prst="roundRect">
            <a:avLst>
              <a:gd name="adj" fmla="val 225151"/>
            </a:avLst>
          </a:prstGeom>
          <a:solidFill>
            <a:srgbClr val="55555C"/>
          </a:solidFill>
          <a:ln/>
        </p:spPr>
      </p:sp>
      <p:sp>
        <p:nvSpPr>
          <p:cNvPr id="7" name="Shape 3"/>
          <p:cNvSpPr/>
          <p:nvPr/>
        </p:nvSpPr>
        <p:spPr>
          <a:xfrm>
            <a:off x="1416427" y="299698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555C"/>
          </a:solidFill>
          <a:ln/>
        </p:spPr>
      </p:sp>
      <p:sp>
        <p:nvSpPr>
          <p:cNvPr id="8" name="Shape 4"/>
          <p:cNvSpPr/>
          <p:nvPr/>
        </p:nvSpPr>
        <p:spPr>
          <a:xfrm>
            <a:off x="916484" y="276927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9" name="Text 5"/>
          <p:cNvSpPr/>
          <p:nvPr/>
        </p:nvSpPr>
        <p:spPr>
          <a:xfrm>
            <a:off x="1101864" y="2810947"/>
            <a:ext cx="12906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10" name="Text 6"/>
          <p:cNvSpPr/>
          <p:nvPr/>
        </p:nvSpPr>
        <p:spPr>
          <a:xfrm>
            <a:off x="2388513" y="274153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생산지수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2388513" y="3221950"/>
            <a:ext cx="77510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생산지수의 추이를 분석하여 생산 활동의 변화를 확인했습니다.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1416427" y="4477167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555C"/>
          </a:solidFill>
          <a:ln/>
        </p:spPr>
      </p:sp>
      <p:sp>
        <p:nvSpPr>
          <p:cNvPr id="13" name="Shape 9"/>
          <p:cNvSpPr/>
          <p:nvPr/>
        </p:nvSpPr>
        <p:spPr>
          <a:xfrm>
            <a:off x="916484" y="424946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4" name="Text 10"/>
          <p:cNvSpPr/>
          <p:nvPr/>
        </p:nvSpPr>
        <p:spPr>
          <a:xfrm>
            <a:off x="1073527" y="4291132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5" name="Text 11"/>
          <p:cNvSpPr/>
          <p:nvPr/>
        </p:nvSpPr>
        <p:spPr>
          <a:xfrm>
            <a:off x="2388513" y="4221718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출하지수</a:t>
            </a:r>
            <a:endParaRPr lang="en-US" sz="2187" dirty="0"/>
          </a:p>
        </p:txBody>
      </p:sp>
      <p:sp>
        <p:nvSpPr>
          <p:cNvPr id="16" name="Text 12"/>
          <p:cNvSpPr/>
          <p:nvPr/>
        </p:nvSpPr>
        <p:spPr>
          <a:xfrm>
            <a:off x="2388513" y="4702135"/>
            <a:ext cx="77510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출하지수의 변화를 살펴봄으로써 시장 수요 변화를 파악했습니다.</a:t>
            </a:r>
            <a:endParaRPr lang="en-US" sz="1750" dirty="0"/>
          </a:p>
        </p:txBody>
      </p:sp>
      <p:sp>
        <p:nvSpPr>
          <p:cNvPr id="17" name="Shape 13"/>
          <p:cNvSpPr/>
          <p:nvPr/>
        </p:nvSpPr>
        <p:spPr>
          <a:xfrm>
            <a:off x="1416427" y="5957352"/>
            <a:ext cx="777597" cy="44410"/>
          </a:xfrm>
          <a:prstGeom prst="roundRect">
            <a:avLst>
              <a:gd name="adj" fmla="val 225151"/>
            </a:avLst>
          </a:prstGeom>
          <a:solidFill>
            <a:srgbClr val="55555C"/>
          </a:solidFill>
          <a:ln/>
        </p:spPr>
      </p:sp>
      <p:sp>
        <p:nvSpPr>
          <p:cNvPr id="18" name="Shape 14"/>
          <p:cNvSpPr/>
          <p:nvPr/>
        </p:nvSpPr>
        <p:spPr>
          <a:xfrm>
            <a:off x="916484" y="5729645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9" name="Text 15"/>
          <p:cNvSpPr/>
          <p:nvPr/>
        </p:nvSpPr>
        <p:spPr>
          <a:xfrm>
            <a:off x="1069955" y="5771317"/>
            <a:ext cx="193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624" dirty="0"/>
          </a:p>
        </p:txBody>
      </p:sp>
      <p:sp>
        <p:nvSpPr>
          <p:cNvPr id="20" name="Text 16"/>
          <p:cNvSpPr/>
          <p:nvPr/>
        </p:nvSpPr>
        <p:spPr>
          <a:xfrm>
            <a:off x="2388513" y="57019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재고지수</a:t>
            </a:r>
            <a:endParaRPr lang="en-US" sz="2187" dirty="0"/>
          </a:p>
        </p:txBody>
      </p:sp>
      <p:sp>
        <p:nvSpPr>
          <p:cNvPr id="21" name="Text 17"/>
          <p:cNvSpPr/>
          <p:nvPr/>
        </p:nvSpPr>
        <p:spPr>
          <a:xfrm>
            <a:off x="2388513" y="6182320"/>
            <a:ext cx="7751088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재고지수의 변동을 분석하여 생산과 소비의 균형을 확인했습니다.</a:t>
            </a:r>
            <a:endParaRPr lang="en-US" sz="1750" dirty="0"/>
          </a:p>
        </p:txBody>
      </p:sp>
      <p:pic>
        <p:nvPicPr>
          <p:cNvPr id="22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605326"/>
            <a:ext cx="6560701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증감률 분석</a:t>
            </a:r>
            <a:endParaRPr lang="en-US" sz="4374" dirty="0"/>
          </a:p>
        </p:txBody>
      </p:sp>
      <p:sp>
        <p:nvSpPr>
          <p:cNvPr id="5" name="Text 2"/>
          <p:cNvSpPr/>
          <p:nvPr/>
        </p:nvSpPr>
        <p:spPr>
          <a:xfrm>
            <a:off x="2037993" y="38551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생산증감률</a:t>
            </a:r>
            <a:endParaRPr lang="en-US" sz="2187" dirty="0"/>
          </a:p>
        </p:txBody>
      </p:sp>
      <p:sp>
        <p:nvSpPr>
          <p:cNvPr id="6" name="Text 3"/>
          <p:cNvSpPr/>
          <p:nvPr/>
        </p:nvSpPr>
        <p:spPr>
          <a:xfrm>
            <a:off x="2037993" y="4424482"/>
            <a:ext cx="315634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생산증감률을 카테고리별로 비교하여 생산 활동의 변화 추이를 파악했습니다.</a:t>
            </a:r>
            <a:endParaRPr lang="en-US" sz="1750" dirty="0"/>
          </a:p>
        </p:txBody>
      </p:sp>
      <p:sp>
        <p:nvSpPr>
          <p:cNvPr id="7" name="Text 4"/>
          <p:cNvSpPr/>
          <p:nvPr/>
        </p:nvSpPr>
        <p:spPr>
          <a:xfrm>
            <a:off x="5743932" y="38551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출하증감률</a:t>
            </a:r>
            <a:endParaRPr lang="en-US" sz="2187" dirty="0"/>
          </a:p>
        </p:txBody>
      </p:sp>
      <p:sp>
        <p:nvSpPr>
          <p:cNvPr id="8" name="Text 5"/>
          <p:cNvSpPr/>
          <p:nvPr/>
        </p:nvSpPr>
        <p:spPr>
          <a:xfrm>
            <a:off x="5743932" y="4424482"/>
            <a:ext cx="315634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출하증감률을 분석하여 시장 수요의 변화 양상을 확인했습니다.</a:t>
            </a:r>
            <a:endParaRPr lang="en-US" sz="1750" dirty="0"/>
          </a:p>
        </p:txBody>
      </p:sp>
      <p:sp>
        <p:nvSpPr>
          <p:cNvPr id="9" name="Text 6"/>
          <p:cNvSpPr/>
          <p:nvPr/>
        </p:nvSpPr>
        <p:spPr>
          <a:xfrm>
            <a:off x="9449872" y="3855125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재고증감률</a:t>
            </a:r>
            <a:endParaRPr lang="en-US" sz="2187" dirty="0"/>
          </a:p>
        </p:txBody>
      </p:sp>
      <p:sp>
        <p:nvSpPr>
          <p:cNvPr id="10" name="Text 7"/>
          <p:cNvSpPr/>
          <p:nvPr/>
        </p:nvSpPr>
        <p:spPr>
          <a:xfrm>
            <a:off x="9449872" y="4424482"/>
            <a:ext cx="315634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재고증감률을 살펴봄으로써 생산과 소비의 균형 상태를 분석했습니다.</a:t>
            </a:r>
            <a:endParaRPr lang="en-US" sz="1750" dirty="0"/>
          </a:p>
        </p:txBody>
      </p:sp>
      <p:pic>
        <p:nvPicPr>
          <p:cNvPr id="11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5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80000"/>
            </a:srgbClr>
          </a:solidFill>
          <a:ln/>
        </p:spPr>
      </p:sp>
      <p:sp>
        <p:nvSpPr>
          <p:cNvPr id="6" name="Text 2"/>
          <p:cNvSpPr/>
          <p:nvPr/>
        </p:nvSpPr>
        <p:spPr>
          <a:xfrm>
            <a:off x="2037993" y="2569250"/>
            <a:ext cx="7178993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환경 영향 분석</a:t>
            </a:r>
            <a:endParaRPr lang="en-US" sz="4374" dirty="0"/>
          </a:p>
        </p:txBody>
      </p:sp>
      <p:sp>
        <p:nvSpPr>
          <p:cNvPr id="7" name="Shape 3"/>
          <p:cNvSpPr/>
          <p:nvPr/>
        </p:nvSpPr>
        <p:spPr>
          <a:xfrm>
            <a:off x="2037993" y="38467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8" name="Text 4"/>
          <p:cNvSpPr/>
          <p:nvPr/>
        </p:nvSpPr>
        <p:spPr>
          <a:xfrm>
            <a:off x="2223373" y="3888462"/>
            <a:ext cx="129064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1</a:t>
            </a:r>
            <a:endParaRPr lang="en-US" sz="2624" dirty="0"/>
          </a:p>
        </p:txBody>
      </p:sp>
      <p:sp>
        <p:nvSpPr>
          <p:cNvPr id="9" name="Text 5"/>
          <p:cNvSpPr/>
          <p:nvPr/>
        </p:nvSpPr>
        <p:spPr>
          <a:xfrm>
            <a:off x="2760107" y="3846790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에너지 소비</a:t>
            </a:r>
            <a:endParaRPr lang="en-US" sz="2187" dirty="0"/>
          </a:p>
        </p:txBody>
      </p:sp>
      <p:sp>
        <p:nvSpPr>
          <p:cNvPr id="10" name="Text 6"/>
          <p:cNvSpPr/>
          <p:nvPr/>
        </p:nvSpPr>
        <p:spPr>
          <a:xfrm>
            <a:off x="2760107" y="4327208"/>
            <a:ext cx="2647950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과정에서 발생하는 에너지 소비량을 분석하여 환경 영향을 파악했습니다.</a:t>
            </a:r>
            <a:endParaRPr lang="en-US" sz="1750" dirty="0"/>
          </a:p>
        </p:txBody>
      </p:sp>
      <p:sp>
        <p:nvSpPr>
          <p:cNvPr id="11" name="Shape 7"/>
          <p:cNvSpPr/>
          <p:nvPr/>
        </p:nvSpPr>
        <p:spPr>
          <a:xfrm>
            <a:off x="5630228" y="38467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2" name="Text 8"/>
          <p:cNvSpPr/>
          <p:nvPr/>
        </p:nvSpPr>
        <p:spPr>
          <a:xfrm>
            <a:off x="5787271" y="3888462"/>
            <a:ext cx="185738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2</a:t>
            </a:r>
            <a:endParaRPr lang="en-US" sz="2624" dirty="0"/>
          </a:p>
        </p:txBody>
      </p:sp>
      <p:sp>
        <p:nvSpPr>
          <p:cNvPr id="13" name="Text 9"/>
          <p:cNvSpPr/>
          <p:nvPr/>
        </p:nvSpPr>
        <p:spPr>
          <a:xfrm>
            <a:off x="6352342" y="3846790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탄소 배출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6352342" y="4327208"/>
            <a:ext cx="2647950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생산으로 인한 탄소 배출량을 분석하여 기후 변화에 미치는 영향을 확인했습니다.</a:t>
            </a:r>
            <a:endParaRPr lang="en-US" sz="1750" dirty="0"/>
          </a:p>
        </p:txBody>
      </p:sp>
      <p:sp>
        <p:nvSpPr>
          <p:cNvPr id="15" name="Shape 11"/>
          <p:cNvSpPr/>
          <p:nvPr/>
        </p:nvSpPr>
        <p:spPr>
          <a:xfrm>
            <a:off x="9222462" y="3846790"/>
            <a:ext cx="499943" cy="499943"/>
          </a:xfrm>
          <a:prstGeom prst="roundRect">
            <a:avLst>
              <a:gd name="adj" fmla="val 20000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6" name="Text 12"/>
          <p:cNvSpPr/>
          <p:nvPr/>
        </p:nvSpPr>
        <p:spPr>
          <a:xfrm>
            <a:off x="9375934" y="3888462"/>
            <a:ext cx="193000" cy="41648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3281"/>
              </a:lnSpc>
              <a:buNone/>
            </a:pPr>
            <a:r>
              <a:rPr lang="en-US" sz="2624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3</a:t>
            </a:r>
            <a:endParaRPr lang="en-US" sz="2624" dirty="0"/>
          </a:p>
        </p:txBody>
      </p:sp>
      <p:sp>
        <p:nvSpPr>
          <p:cNvPr id="17" name="Text 13"/>
          <p:cNvSpPr/>
          <p:nvPr/>
        </p:nvSpPr>
        <p:spPr>
          <a:xfrm>
            <a:off x="9944576" y="3846790"/>
            <a:ext cx="264795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폐기물 발생</a:t>
            </a:r>
            <a:endParaRPr lang="en-US" sz="2187" dirty="0"/>
          </a:p>
        </p:txBody>
      </p:sp>
      <p:sp>
        <p:nvSpPr>
          <p:cNvPr id="18" name="Text 14"/>
          <p:cNvSpPr/>
          <p:nvPr/>
        </p:nvSpPr>
        <p:spPr>
          <a:xfrm>
            <a:off x="9944576" y="4327208"/>
            <a:ext cx="2647950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과정에서 발생하는 폐기물의 양과 처리 방식을 분석하여 환경 부담을 평가했습니다.</a:t>
            </a:r>
            <a:endParaRPr lang="en-US" sz="1750" dirty="0"/>
          </a:p>
        </p:txBody>
      </p:sp>
      <p:pic>
        <p:nvPicPr>
          <p:cNvPr id="19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600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90799" y="1883331"/>
            <a:ext cx="8093750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생산의 지속가능성 제고</a:t>
            </a:r>
            <a:endParaRPr lang="en-US" sz="4374" dirty="0"/>
          </a:p>
        </p:txBody>
      </p:sp>
      <p:sp>
        <p:nvSpPr>
          <p:cNvPr id="6" name="Shape 2"/>
          <p:cNvSpPr/>
          <p:nvPr/>
        </p:nvSpPr>
        <p:spPr>
          <a:xfrm>
            <a:off x="4490799" y="2910959"/>
            <a:ext cx="4542115" cy="1939766"/>
          </a:xfrm>
          <a:prstGeom prst="roundRect">
            <a:avLst>
              <a:gd name="adj" fmla="val 5155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7" name="Text 3"/>
          <p:cNvSpPr/>
          <p:nvPr/>
        </p:nvSpPr>
        <p:spPr>
          <a:xfrm>
            <a:off x="4720590" y="31407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친환경 생산 기술</a:t>
            </a:r>
            <a:endParaRPr lang="en-US" sz="2187" dirty="0"/>
          </a:p>
        </p:txBody>
      </p:sp>
      <p:sp>
        <p:nvSpPr>
          <p:cNvPr id="8" name="Text 4"/>
          <p:cNvSpPr/>
          <p:nvPr/>
        </p:nvSpPr>
        <p:spPr>
          <a:xfrm>
            <a:off x="4720590" y="3621167"/>
            <a:ext cx="408253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공정에서 에너지 효율을 높이고 폐기물을 최소화할 수 있는 친환경 기술 도입이 필요합니다.</a:t>
            </a:r>
            <a:endParaRPr lang="en-US" sz="1750" dirty="0"/>
          </a:p>
        </p:txBody>
      </p:sp>
      <p:sp>
        <p:nvSpPr>
          <p:cNvPr id="9" name="Shape 5"/>
          <p:cNvSpPr/>
          <p:nvPr/>
        </p:nvSpPr>
        <p:spPr>
          <a:xfrm>
            <a:off x="9255085" y="2910959"/>
            <a:ext cx="4542115" cy="1939766"/>
          </a:xfrm>
          <a:prstGeom prst="roundRect">
            <a:avLst>
              <a:gd name="adj" fmla="val 5155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0" name="Text 6"/>
          <p:cNvSpPr/>
          <p:nvPr/>
        </p:nvSpPr>
        <p:spPr>
          <a:xfrm>
            <a:off x="9484876" y="3140750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순환경제 모델 도입</a:t>
            </a:r>
            <a:endParaRPr lang="en-US" sz="2187" dirty="0"/>
          </a:p>
        </p:txBody>
      </p:sp>
      <p:sp>
        <p:nvSpPr>
          <p:cNvPr id="11" name="Text 7"/>
          <p:cNvSpPr/>
          <p:nvPr/>
        </p:nvSpPr>
        <p:spPr>
          <a:xfrm>
            <a:off x="9484876" y="3621167"/>
            <a:ext cx="408253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부품의 재사용, 재활용을 통해 자원 순환을 촉진하는 순환경제 모델을 적용해야 합니다.</a:t>
            </a:r>
            <a:endParaRPr lang="en-US" sz="1750" dirty="0"/>
          </a:p>
        </p:txBody>
      </p:sp>
      <p:sp>
        <p:nvSpPr>
          <p:cNvPr id="12" name="Shape 8"/>
          <p:cNvSpPr/>
          <p:nvPr/>
        </p:nvSpPr>
        <p:spPr>
          <a:xfrm>
            <a:off x="4490799" y="5072896"/>
            <a:ext cx="9306401" cy="1273254"/>
          </a:xfrm>
          <a:prstGeom prst="roundRect">
            <a:avLst>
              <a:gd name="adj" fmla="val 7853"/>
            </a:avLst>
          </a:prstGeom>
          <a:solidFill>
            <a:srgbClr val="3C3C43"/>
          </a:solidFill>
          <a:ln w="7620">
            <a:solidFill>
              <a:srgbClr val="55555C"/>
            </a:solidFill>
            <a:prstDash val="solid"/>
          </a:ln>
        </p:spPr>
      </p:sp>
      <p:sp>
        <p:nvSpPr>
          <p:cNvPr id="13" name="Text 9"/>
          <p:cNvSpPr/>
          <p:nvPr/>
        </p:nvSpPr>
        <p:spPr>
          <a:xfrm>
            <a:off x="4720590" y="5302687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정부 정책 지원</a:t>
            </a:r>
            <a:endParaRPr lang="en-US" sz="2187" dirty="0"/>
          </a:p>
        </p:txBody>
      </p:sp>
      <p:sp>
        <p:nvSpPr>
          <p:cNvPr id="14" name="Text 10"/>
          <p:cNvSpPr/>
          <p:nvPr/>
        </p:nvSpPr>
        <p:spPr>
          <a:xfrm>
            <a:off x="4720590" y="5783104"/>
            <a:ext cx="8846820" cy="33325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생산의 지속가능성을 높이기 위한 정부 차원의 정책적 지원이 필요합니다.</a:t>
            </a:r>
            <a:endParaRPr lang="en-US" sz="1750" dirty="0"/>
          </a:p>
        </p:txBody>
      </p:sp>
      <p:pic>
        <p:nvPicPr>
          <p:cNvPr id="15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sp>
        <p:nvSpPr>
          <p:cNvPr id="4" name="Text 1"/>
          <p:cNvSpPr/>
          <p:nvPr/>
        </p:nvSpPr>
        <p:spPr>
          <a:xfrm>
            <a:off x="2037993" y="2416493"/>
            <a:ext cx="8819078" cy="69437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468"/>
              </a:lnSpc>
              <a:buNone/>
            </a:pPr>
            <a:r>
              <a:rPr lang="en-US" sz="4374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과정의 탄소 배출 저감</a:t>
            </a:r>
            <a:endParaRPr lang="en-US" sz="4374" dirty="0"/>
          </a:p>
        </p:txBody>
      </p:sp>
      <p:pic>
        <p:nvPicPr>
          <p:cNvPr id="5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7993" y="3555206"/>
            <a:ext cx="555427" cy="555427"/>
          </a:xfrm>
          <a:prstGeom prst="rect">
            <a:avLst/>
          </a:prstGeom>
        </p:spPr>
      </p:pic>
      <p:sp>
        <p:nvSpPr>
          <p:cNvPr id="6" name="Text 2"/>
          <p:cNvSpPr/>
          <p:nvPr/>
        </p:nvSpPr>
        <p:spPr>
          <a:xfrm>
            <a:off x="2037993" y="43328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재생에너지 활용</a:t>
            </a:r>
            <a:endParaRPr lang="en-US" sz="2187" dirty="0"/>
          </a:p>
        </p:txBody>
      </p:sp>
      <p:sp>
        <p:nvSpPr>
          <p:cNvPr id="7" name="Text 3"/>
          <p:cNvSpPr/>
          <p:nvPr/>
        </p:nvSpPr>
        <p:spPr>
          <a:xfrm>
            <a:off x="2037993" y="4813221"/>
            <a:ext cx="3295888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공정에서 재생에너지 사용을 확대하여 탄소 배출을 줄여야 합니다.</a:t>
            </a:r>
            <a:endParaRPr lang="en-US" sz="1750" dirty="0"/>
          </a:p>
        </p:txBody>
      </p:sp>
      <p:pic>
        <p:nvPicPr>
          <p:cNvPr id="8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7137" y="3555206"/>
            <a:ext cx="555427" cy="555427"/>
          </a:xfrm>
          <a:prstGeom prst="rect">
            <a:avLst/>
          </a:prstGeom>
        </p:spPr>
      </p:pic>
      <p:sp>
        <p:nvSpPr>
          <p:cNvPr id="9" name="Text 4"/>
          <p:cNvSpPr/>
          <p:nvPr/>
        </p:nvSpPr>
        <p:spPr>
          <a:xfrm>
            <a:off x="5667137" y="43328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에너지 효율 향상</a:t>
            </a:r>
            <a:endParaRPr lang="en-US" sz="2187" dirty="0"/>
          </a:p>
        </p:txBody>
      </p:sp>
      <p:sp>
        <p:nvSpPr>
          <p:cNvPr id="10" name="Text 5"/>
          <p:cNvSpPr/>
          <p:nvPr/>
        </p:nvSpPr>
        <p:spPr>
          <a:xfrm>
            <a:off x="5667137" y="4813221"/>
            <a:ext cx="329600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생산 설비와 공정의 에너지 효율을 높여 전반적인 에너지 소비를 감축해야 합니다.</a:t>
            </a:r>
            <a:endParaRPr lang="en-US" sz="1750" dirty="0"/>
          </a:p>
        </p:txBody>
      </p:sp>
      <p:pic>
        <p:nvPicPr>
          <p:cNvPr id="11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296400" y="3555206"/>
            <a:ext cx="555427" cy="555427"/>
          </a:xfrm>
          <a:prstGeom prst="rect">
            <a:avLst/>
          </a:prstGeom>
        </p:spPr>
      </p:pic>
      <p:sp>
        <p:nvSpPr>
          <p:cNvPr id="12" name="Text 6"/>
          <p:cNvSpPr/>
          <p:nvPr/>
        </p:nvSpPr>
        <p:spPr>
          <a:xfrm>
            <a:off x="9296400" y="4332803"/>
            <a:ext cx="2777490" cy="347186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34"/>
              </a:lnSpc>
              <a:buNone/>
            </a:pPr>
            <a:r>
              <a:rPr lang="en-US" sz="2187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폐기물 관리 강화</a:t>
            </a:r>
            <a:endParaRPr lang="en-US" sz="2187" dirty="0"/>
          </a:p>
        </p:txBody>
      </p:sp>
      <p:sp>
        <p:nvSpPr>
          <p:cNvPr id="13" name="Text 7"/>
          <p:cNvSpPr/>
          <p:nvPr/>
        </p:nvSpPr>
        <p:spPr>
          <a:xfrm>
            <a:off x="9296400" y="4813221"/>
            <a:ext cx="3296007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624"/>
              </a:lnSpc>
              <a:buNone/>
            </a:pPr>
            <a:r>
              <a:rPr lang="en-US" sz="175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과정에서 발생하는 폐기물을 체계적으로 관리하고 재활용해야 합니다.</a:t>
            </a:r>
            <a:endParaRPr lang="en-US" sz="1750" dirty="0"/>
          </a:p>
        </p:txBody>
      </p:sp>
      <p:pic>
        <p:nvPicPr>
          <p:cNvPr id="14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8229600"/>
          </a:xfrm>
          <a:prstGeom prst="rect">
            <a:avLst/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4630400" cy="8229957"/>
          </a:xfrm>
          <a:prstGeom prst="rect">
            <a:avLst/>
          </a:prstGeom>
          <a:solidFill>
            <a:srgbClr val="2A2A2D">
              <a:alpha val="75000"/>
            </a:srgbClr>
          </a:solidFill>
          <a:ln/>
        </p:spPr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7620" y="0"/>
            <a:ext cx="3657600" cy="8229957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4434007" y="569357"/>
            <a:ext cx="5176242" cy="64710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5095"/>
              </a:lnSpc>
              <a:buNone/>
            </a:pPr>
            <a:r>
              <a:rPr lang="en-US" sz="4076" b="1" dirty="0">
                <a:solidFill>
                  <a:srgbClr val="FFFFFF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결론 및 제언</a:t>
            </a:r>
            <a:endParaRPr lang="en-US" sz="4076" dirty="0"/>
          </a:p>
        </p:txBody>
      </p:sp>
      <p:pic>
        <p:nvPicPr>
          <p:cNvPr id="6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34007" y="1526977"/>
            <a:ext cx="1035248" cy="1656397"/>
          </a:xfrm>
          <a:prstGeom prst="rect">
            <a:avLst/>
          </a:prstGeom>
        </p:spPr>
      </p:pic>
      <p:sp>
        <p:nvSpPr>
          <p:cNvPr id="7" name="Text 2"/>
          <p:cNvSpPr/>
          <p:nvPr/>
        </p:nvSpPr>
        <p:spPr>
          <a:xfrm>
            <a:off x="5779770" y="1734026"/>
            <a:ext cx="2588062" cy="3234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7"/>
              </a:lnSpc>
              <a:buNone/>
            </a:pPr>
            <a:r>
              <a:rPr lang="en-US" sz="2038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환경 영향 분석</a:t>
            </a:r>
            <a:endParaRPr lang="en-US" sz="2038" dirty="0"/>
          </a:p>
        </p:txBody>
      </p:sp>
      <p:sp>
        <p:nvSpPr>
          <p:cNvPr id="8" name="Text 3"/>
          <p:cNvSpPr/>
          <p:nvPr/>
        </p:nvSpPr>
        <p:spPr>
          <a:xfrm>
            <a:off x="5779770" y="2181701"/>
            <a:ext cx="8074223" cy="3105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46"/>
              </a:lnSpc>
              <a:buNone/>
            </a:pPr>
            <a:r>
              <a:rPr lang="en-US" sz="163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자동차 부품 생산 및 사용 과정에서의 환경 영향을 종합적으로 분석했습니다.</a:t>
            </a:r>
            <a:endParaRPr lang="en-US" sz="1630" dirty="0"/>
          </a:p>
        </p:txBody>
      </p:sp>
      <p:pic>
        <p:nvPicPr>
          <p:cNvPr id="9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34007" y="3183374"/>
            <a:ext cx="1035248" cy="1656397"/>
          </a:xfrm>
          <a:prstGeom prst="rect">
            <a:avLst/>
          </a:prstGeom>
        </p:spPr>
      </p:pic>
      <p:sp>
        <p:nvSpPr>
          <p:cNvPr id="10" name="Text 4"/>
          <p:cNvSpPr/>
          <p:nvPr/>
        </p:nvSpPr>
        <p:spPr>
          <a:xfrm>
            <a:off x="5779770" y="3390424"/>
            <a:ext cx="2588062" cy="3234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7"/>
              </a:lnSpc>
              <a:buNone/>
            </a:pPr>
            <a:r>
              <a:rPr lang="en-US" sz="2038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지속가능성 제고</a:t>
            </a:r>
            <a:endParaRPr lang="en-US" sz="2038" dirty="0"/>
          </a:p>
        </p:txBody>
      </p:sp>
      <p:sp>
        <p:nvSpPr>
          <p:cNvPr id="11" name="Text 5"/>
          <p:cNvSpPr/>
          <p:nvPr/>
        </p:nvSpPr>
        <p:spPr>
          <a:xfrm>
            <a:off x="5779770" y="3838099"/>
            <a:ext cx="8074223" cy="3105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46"/>
              </a:lnSpc>
              <a:buNone/>
            </a:pPr>
            <a:r>
              <a:rPr lang="en-US" sz="163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친환경 생산 기술, 순환경제 모델, 정부 정책 지원 등을 통해 지속가능성을 높일 수 있습니다.</a:t>
            </a:r>
            <a:endParaRPr lang="en-US" sz="1630" dirty="0"/>
          </a:p>
        </p:txBody>
      </p:sp>
      <p:pic>
        <p:nvPicPr>
          <p:cNvPr id="12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34007" y="4839772"/>
            <a:ext cx="1035248" cy="1656397"/>
          </a:xfrm>
          <a:prstGeom prst="rect">
            <a:avLst/>
          </a:prstGeom>
        </p:spPr>
      </p:pic>
      <p:sp>
        <p:nvSpPr>
          <p:cNvPr id="13" name="Text 6"/>
          <p:cNvSpPr/>
          <p:nvPr/>
        </p:nvSpPr>
        <p:spPr>
          <a:xfrm>
            <a:off x="5779770" y="5046821"/>
            <a:ext cx="2588062" cy="32349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547"/>
              </a:lnSpc>
              <a:buNone/>
            </a:pPr>
            <a:r>
              <a:rPr lang="en-US" sz="2038" b="1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탄소 배출 저감</a:t>
            </a:r>
            <a:endParaRPr lang="en-US" sz="2038" dirty="0"/>
          </a:p>
        </p:txBody>
      </p:sp>
      <p:sp>
        <p:nvSpPr>
          <p:cNvPr id="14" name="Text 7"/>
          <p:cNvSpPr/>
          <p:nvPr/>
        </p:nvSpPr>
        <p:spPr>
          <a:xfrm>
            <a:off x="5779770" y="5494496"/>
            <a:ext cx="8074223" cy="3105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446"/>
              </a:lnSpc>
              <a:buNone/>
            </a:pPr>
            <a:r>
              <a:rPr lang="en-US" sz="163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재생에너지 활용, 에너지 효율 향상, 폐기물 관리 강화로 탄소 배출을 줄일 수 있습니다.</a:t>
            </a:r>
            <a:endParaRPr lang="en-US" sz="1630" dirty="0"/>
          </a:p>
        </p:txBody>
      </p:sp>
      <p:sp>
        <p:nvSpPr>
          <p:cNvPr id="15" name="Text 8"/>
          <p:cNvSpPr/>
          <p:nvPr/>
        </p:nvSpPr>
        <p:spPr>
          <a:xfrm>
            <a:off x="4434007" y="6729055"/>
            <a:ext cx="9419987" cy="93154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446"/>
              </a:lnSpc>
              <a:buNone/>
            </a:pPr>
            <a:r>
              <a:rPr lang="en-US" sz="1630" dirty="0">
                <a:solidFill>
                  <a:srgbClr val="CFD0D8"/>
                </a:solidFill>
                <a:latin typeface="Instrument Sans" pitchFamily="34" charset="0"/>
                <a:ea typeface="Instrument Sans" pitchFamily="34" charset="-122"/>
                <a:cs typeface="Instrument Sans" pitchFamily="34" charset="-120"/>
              </a:rPr>
              <a:t>이 프로젝트를 통해 자동차 부품 생산 과정의 환경 영향을 종합적으로 분석하고, 이를 최소화할 수 있는 방안을 모색했습니다. 향후 자동차 산업의 지속가능성을 높이기 위해서는 정부, 기업, 소비자가 협력하여 친환경 생산과 소비 문화를 정착시켜 나가야 할 것입니다.</a:t>
            </a:r>
            <a:endParaRPr lang="en-US" sz="1630" dirty="0"/>
          </a:p>
        </p:txBody>
      </p:sp>
      <p:pic>
        <p:nvPicPr>
          <p:cNvPr id="16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2024-06-05T01:59:45Z</dcterms:created>
  <dcterms:modified xsi:type="dcterms:W3CDTF">2024-06-05T01:59:45Z</dcterms:modified>
</cp:coreProperties>
</file>